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7"/>
  </p:notesMasterIdLst>
  <p:sldIdLst>
    <p:sldId id="276" r:id="rId2"/>
    <p:sldId id="257" r:id="rId3"/>
    <p:sldId id="271" r:id="rId4"/>
    <p:sldId id="262" r:id="rId5"/>
    <p:sldId id="277" r:id="rId6"/>
    <p:sldId id="278" r:id="rId7"/>
    <p:sldId id="279" r:id="rId8"/>
    <p:sldId id="283" r:id="rId9"/>
    <p:sldId id="284" r:id="rId10"/>
    <p:sldId id="286" r:id="rId11"/>
    <p:sldId id="273" r:id="rId12"/>
    <p:sldId id="280" r:id="rId13"/>
    <p:sldId id="287" r:id="rId14"/>
    <p:sldId id="274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  <a:srgbClr val="24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83" d="100"/>
          <a:sy n="83" d="100"/>
        </p:scale>
        <p:origin x="34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DBCCD-E14C-4305-9C54-DE2C5D0929B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9FE-46E7-4D0C-84A6-9E100B1FD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8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5F334-8B0B-7DFF-6E2B-2B4C67413A88}"/>
              </a:ext>
            </a:extLst>
          </p:cNvPr>
          <p:cNvSpPr txBox="1"/>
          <p:nvPr/>
        </p:nvSpPr>
        <p:spPr>
          <a:xfrm>
            <a:off x="1759271" y="1895307"/>
            <a:ext cx="9545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HKNU IoT Team Project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75D6B-6C6A-DEC8-C9E3-85CA8F72B3D5}"/>
              </a:ext>
            </a:extLst>
          </p:cNvPr>
          <p:cNvSpPr txBox="1"/>
          <p:nvPr/>
        </p:nvSpPr>
        <p:spPr>
          <a:xfrm>
            <a:off x="4634689" y="3189380"/>
            <a:ext cx="3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9A46"/>
                </a:solidFill>
              </a:rPr>
              <a:t>	</a:t>
            </a:r>
            <a:r>
              <a:rPr lang="ko-KR" altLang="en-US" sz="3600" b="1" dirty="0">
                <a:solidFill>
                  <a:srgbClr val="009A46"/>
                </a:solidFill>
              </a:rPr>
              <a:t>메모리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BE022-8A51-1EDA-BACB-579E1D64C7EE}"/>
              </a:ext>
            </a:extLst>
          </p:cNvPr>
          <p:cNvSpPr txBox="1"/>
          <p:nvPr/>
        </p:nvSpPr>
        <p:spPr>
          <a:xfrm>
            <a:off x="2986877" y="4661984"/>
            <a:ext cx="835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9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송규림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유지원 정아현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조정행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03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5" y="712605"/>
            <a:ext cx="7307073" cy="1088136"/>
          </a:xfrm>
        </p:spPr>
        <p:txBody>
          <a:bodyPr anchor="b">
            <a:normAutofit/>
          </a:bodyPr>
          <a:lstStyle/>
          <a:p>
            <a:r>
              <a:rPr lang="en-US" altLang="ko-KR" sz="4800" b="1" dirty="0"/>
              <a:t>CLCD </a:t>
            </a:r>
            <a:r>
              <a:rPr lang="ko-KR" altLang="en-US" sz="4800" b="1" dirty="0"/>
              <a:t>초기 화면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665FA-C2FD-4EF6-432A-4A7867AE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4" y="2240254"/>
            <a:ext cx="14234751" cy="51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56B1E-CBB1-DC3D-4578-23CE8694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40" y="2240254"/>
            <a:ext cx="7940675" cy="41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6" y="712605"/>
            <a:ext cx="6557174" cy="1088136"/>
          </a:xfrm>
        </p:spPr>
        <p:txBody>
          <a:bodyPr anchor="b">
            <a:normAutofit/>
          </a:bodyPr>
          <a:lstStyle/>
          <a:p>
            <a:r>
              <a:rPr lang="en-US" altLang="ko-KR" sz="4800" b="1" dirty="0"/>
              <a:t>CLCD </a:t>
            </a:r>
            <a:r>
              <a:rPr lang="ko-KR" altLang="en-US" sz="4800" b="1" dirty="0"/>
              <a:t>모드 선택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665FA-C2FD-4EF6-432A-4A7867AE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4" y="2240254"/>
            <a:ext cx="14234751" cy="51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726360">
            <a:extLst>
              <a:ext uri="{FF2B5EF4-FFF2-40B4-BE49-F238E27FC236}">
                <a16:creationId xmlns:a16="http://schemas.microsoft.com/office/drawing/2014/main" id="{AD65FEF5-AAFD-B2AD-1106-4F5B3BF2B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2305050"/>
            <a:ext cx="7940675" cy="41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2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6EF9C27-D4AA-35ED-3F29-0E46CD6EA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1803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726576">
            <a:extLst>
              <a:ext uri="{FF2B5EF4-FFF2-40B4-BE49-F238E27FC236}">
                <a16:creationId xmlns:a16="http://schemas.microsoft.com/office/drawing/2014/main" id="{ED87339E-C2C9-2B5B-20B3-03C00515F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0" b="11806"/>
          <a:stretch/>
        </p:blipFill>
        <p:spPr bwMode="auto">
          <a:xfrm>
            <a:off x="2082800" y="2092960"/>
            <a:ext cx="7918450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730BEB0-D218-2403-921B-91715912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6" y="712605"/>
            <a:ext cx="6557174" cy="1088136"/>
          </a:xfrm>
        </p:spPr>
        <p:txBody>
          <a:bodyPr anchor="b">
            <a:normAutofit/>
          </a:bodyPr>
          <a:lstStyle/>
          <a:p>
            <a:r>
              <a:rPr lang="en-US" altLang="ko-KR" sz="4800" b="1" dirty="0"/>
              <a:t>CLCD </a:t>
            </a:r>
            <a:r>
              <a:rPr lang="ko-KR" altLang="en-US" sz="4800" b="1" dirty="0"/>
              <a:t>난이도 선택 </a:t>
            </a:r>
          </a:p>
        </p:txBody>
      </p:sp>
    </p:spTree>
    <p:extLst>
      <p:ext uri="{BB962C8B-B14F-4D97-AF65-F5344CB8AC3E}">
        <p14:creationId xmlns:p14="http://schemas.microsoft.com/office/powerpoint/2010/main" val="20681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94617720">
            <a:extLst>
              <a:ext uri="{FF2B5EF4-FFF2-40B4-BE49-F238E27FC236}">
                <a16:creationId xmlns:a16="http://schemas.microsoft.com/office/drawing/2014/main" id="{C55434BE-9916-93BF-985F-330157A0F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 b="11423"/>
          <a:stretch/>
        </p:blipFill>
        <p:spPr bwMode="auto">
          <a:xfrm>
            <a:off x="1869716" y="2133688"/>
            <a:ext cx="8337550" cy="43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1E8A47B-1C7B-83BD-4FFD-CB7C4AC1B7B3}"/>
              </a:ext>
            </a:extLst>
          </p:cNvPr>
          <p:cNvSpPr txBox="1">
            <a:spLocks/>
          </p:cNvSpPr>
          <p:nvPr/>
        </p:nvSpPr>
        <p:spPr>
          <a:xfrm>
            <a:off x="916775" y="712605"/>
            <a:ext cx="8244478" cy="1088136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/>
              <a:t>Dot Matrix </a:t>
            </a:r>
            <a:r>
              <a:rPr lang="ko-KR" altLang="en-US" sz="4800" b="1" dirty="0"/>
              <a:t>랜덤 패턴 생성</a:t>
            </a:r>
          </a:p>
        </p:txBody>
      </p:sp>
    </p:spTree>
    <p:extLst>
      <p:ext uri="{BB962C8B-B14F-4D97-AF65-F5344CB8AC3E}">
        <p14:creationId xmlns:p14="http://schemas.microsoft.com/office/powerpoint/2010/main" val="102173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1E8A47B-1C7B-83BD-4FFD-CB7C4AC1B7B3}"/>
              </a:ext>
            </a:extLst>
          </p:cNvPr>
          <p:cNvSpPr txBox="1">
            <a:spLocks/>
          </p:cNvSpPr>
          <p:nvPr/>
        </p:nvSpPr>
        <p:spPr>
          <a:xfrm>
            <a:off x="916775" y="712605"/>
            <a:ext cx="8244478" cy="1088136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kern="1200" spc="13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 dirty="0"/>
              <a:t>향후 계획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0C8928-7253-4904-9A5D-9D7E5647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49" y="2110917"/>
            <a:ext cx="11096565" cy="4427905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sz="3200" dirty="0">
                <a:latin typeface="Microsoft GothicNeo (본문)"/>
              </a:rPr>
              <a:t> Tact Switch </a:t>
            </a:r>
            <a:r>
              <a:rPr lang="ko-KR" altLang="en-US" sz="3200" dirty="0">
                <a:latin typeface="Microsoft GothicNeo (본문)"/>
              </a:rPr>
              <a:t>조작 기능 추가</a:t>
            </a:r>
            <a:endParaRPr lang="en-US" altLang="ko-KR" sz="3200" dirty="0">
              <a:latin typeface="Microsoft GothicNeo (본문)"/>
            </a:endParaRPr>
          </a:p>
          <a:p>
            <a:pPr>
              <a:buFontTx/>
              <a:buChar char="-"/>
            </a:pPr>
            <a:r>
              <a:rPr lang="en-US" altLang="ko-KR" sz="3200" dirty="0">
                <a:latin typeface="Microsoft GothicNeo (본문)"/>
              </a:rPr>
              <a:t> </a:t>
            </a:r>
            <a:r>
              <a:rPr lang="ko-KR" altLang="en-US" sz="3200" dirty="0">
                <a:latin typeface="Microsoft GothicNeo (본문)"/>
              </a:rPr>
              <a:t>사용자의 입력과 랜덤 패턴의 일치확인 기능 추가</a:t>
            </a:r>
            <a:endParaRPr lang="en-US" altLang="ko-KR" sz="3200" dirty="0">
              <a:latin typeface="Microsoft GothicNeo (본문)"/>
            </a:endParaRPr>
          </a:p>
          <a:p>
            <a:pPr>
              <a:buFontTx/>
              <a:buChar char="-"/>
            </a:pPr>
            <a:r>
              <a:rPr lang="en-US" altLang="ko-KR" sz="3200" dirty="0">
                <a:latin typeface="Microsoft GothicNeo (본문)"/>
              </a:rPr>
              <a:t> CLCD </a:t>
            </a:r>
            <a:r>
              <a:rPr lang="ko-KR" altLang="en-US" sz="3200" dirty="0">
                <a:latin typeface="Microsoft GothicNeo (본문)"/>
              </a:rPr>
              <a:t>누적 점수 표시 기능 추가</a:t>
            </a:r>
            <a:endParaRPr lang="en-US" altLang="ko-KR" sz="3200" dirty="0">
              <a:latin typeface="Microsoft GothicNeo (본문)"/>
            </a:endParaRPr>
          </a:p>
          <a:p>
            <a:pPr>
              <a:buFontTx/>
              <a:buChar char="-"/>
            </a:pPr>
            <a:r>
              <a:rPr lang="en-US" altLang="ko-KR" sz="3200" dirty="0">
                <a:latin typeface="Microsoft GothicNeo (본문)"/>
              </a:rPr>
              <a:t> FND </a:t>
            </a:r>
            <a:r>
              <a:rPr lang="ko-KR" altLang="en-US" sz="3200" dirty="0">
                <a:latin typeface="Microsoft GothicNeo (본문)"/>
              </a:rPr>
              <a:t>카운트 다운 기능 추가</a:t>
            </a:r>
            <a:endParaRPr lang="en-US" altLang="ko-KR" sz="3200" dirty="0">
              <a:latin typeface="Microsoft GothicNeo (본문)"/>
            </a:endParaRPr>
          </a:p>
          <a:p>
            <a:pPr marL="0" indent="0">
              <a:buNone/>
            </a:pPr>
            <a:r>
              <a:rPr lang="en-US" altLang="ko-KR" sz="3200" dirty="0">
                <a:latin typeface="Microsoft GothicNeo (본문)"/>
              </a:rPr>
              <a:t>-</a:t>
            </a:r>
            <a:r>
              <a:rPr lang="ko-KR" altLang="en-US" sz="3200" dirty="0">
                <a:latin typeface="Microsoft GothicNeo (본문)"/>
              </a:rPr>
              <a:t> 선택한 모드</a:t>
            </a:r>
            <a:r>
              <a:rPr lang="en-US" altLang="ko-KR" sz="3200" dirty="0">
                <a:latin typeface="Microsoft GothicNeo (본문)"/>
              </a:rPr>
              <a:t> &amp; </a:t>
            </a:r>
            <a:r>
              <a:rPr lang="ko-KR" altLang="en-US" sz="3200" dirty="0">
                <a:latin typeface="Microsoft GothicNeo (본문)"/>
              </a:rPr>
              <a:t>난이도에 따른 </a:t>
            </a:r>
            <a:r>
              <a:rPr lang="en-US" altLang="ko-KR" sz="3200" dirty="0">
                <a:latin typeface="Microsoft GothicNeo (본문)"/>
              </a:rPr>
              <a:t>LED </a:t>
            </a:r>
            <a:r>
              <a:rPr lang="ko-KR" altLang="en-US" sz="3200" dirty="0">
                <a:latin typeface="Microsoft GothicNeo (본문)"/>
              </a:rPr>
              <a:t>점등 기능 추가</a:t>
            </a:r>
            <a:endParaRPr lang="en-US" altLang="ko-KR" sz="3200" dirty="0">
              <a:latin typeface="Microsoft GothicNeo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46885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285C93EC-4007-2C7A-0C1D-445D9385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234" r="6393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3" name="그래픽 2" descr="수탉 단색으로 채워진">
            <a:extLst>
              <a:ext uri="{FF2B5EF4-FFF2-40B4-BE49-F238E27FC236}">
                <a16:creationId xmlns:a16="http://schemas.microsoft.com/office/drawing/2014/main" id="{D4B71D92-9FCA-BC30-65E4-D41CFDAF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102" y="5155007"/>
            <a:ext cx="1838221" cy="1777078"/>
          </a:xfrm>
          <a:prstGeom prst="rect">
            <a:avLst/>
          </a:prstGeom>
        </p:spPr>
      </p:pic>
      <p:pic>
        <p:nvPicPr>
          <p:cNvPr id="4" name="그래픽 3" descr="병아리 윤곽선">
            <a:extLst>
              <a:ext uri="{FF2B5EF4-FFF2-40B4-BE49-F238E27FC236}">
                <a16:creationId xmlns:a16="http://schemas.microsoft.com/office/drawing/2014/main" id="{91D9DA9C-873D-5C4B-B76A-1823FAB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22604" y="6043546"/>
            <a:ext cx="815775" cy="706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CDBA5-50B7-B473-CD5A-EBA4E29218B4}"/>
              </a:ext>
            </a:extLst>
          </p:cNvPr>
          <p:cNvSpPr/>
          <p:nvPr/>
        </p:nvSpPr>
        <p:spPr>
          <a:xfrm>
            <a:off x="4412686" y="2627014"/>
            <a:ext cx="3366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16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1CB3E-546B-40CB-122F-3B62DB54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헤더 파일과 매크로 정의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67472C9-6799-A48F-5C12-1DD77D4842AD}"/>
              </a:ext>
            </a:extLst>
          </p:cNvPr>
          <p:cNvSpPr txBox="1">
            <a:spLocks/>
          </p:cNvSpPr>
          <p:nvPr/>
        </p:nvSpPr>
        <p:spPr>
          <a:xfrm>
            <a:off x="575818" y="2338310"/>
            <a:ext cx="5920232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다양한 장치와 상호작용하기 위해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필요한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헤더 파일들을 포함</a:t>
            </a:r>
            <a:endParaRPr lang="en-US" altLang="ko-KR" sz="2400" b="1" kern="0" spc="0" dirty="0">
              <a:solidFill>
                <a:srgbClr val="FF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 장치 파일의 경로와 상수들을 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매크로로 정의</a:t>
            </a:r>
            <a:endParaRPr lang="ko-KR" altLang="en-US" sz="2400" kern="0" spc="0" dirty="0">
              <a:solidFill>
                <a:srgbClr val="FF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6E9B9-F5D7-EC50-F05A-73EAFDEDF648}"/>
              </a:ext>
            </a:extLst>
          </p:cNvPr>
          <p:cNvSpPr txBox="1"/>
          <p:nvPr/>
        </p:nvSpPr>
        <p:spPr>
          <a:xfrm>
            <a:off x="6096000" y="0"/>
            <a:ext cx="6096000" cy="703577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fcntl.h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unistd.h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stdio.h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stdlib.h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types.h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ioctl.h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stat.h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time.h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string.h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dot "/dev/dot"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dip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led "/dev/led"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tact "/dev/tact"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COUNTDOWN_TIME 10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MAX_CLCD_BYTES 32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77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C587A-1258-9B98-E872-3E471BB0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변수 선언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42F3B-2750-DCAA-CE2D-6ECFA745AA4F}"/>
              </a:ext>
            </a:extLst>
          </p:cNvPr>
          <p:cNvSpPr txBox="1"/>
          <p:nvPr/>
        </p:nvSpPr>
        <p:spPr>
          <a:xfrm>
            <a:off x="6034631" y="300709"/>
            <a:ext cx="6096000" cy="77867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data[10];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fnd_digits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[] = {0x3F, 0x06, 0x5B, 0x4F, 0x66, 0x6D, 0x7D, 0x07, 0x7F, 0x67};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fnd_dev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[] = { 0xFE, 0xFC, 0xF8, 0xF0, 0xE0, 0xC0, 0x80, 0x00};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dirty="0">
              <a:solidFill>
                <a:srgbClr val="000000"/>
              </a:solidFill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dirty="0">
              <a:solidFill>
                <a:srgbClr val="000000"/>
              </a:solidFill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C179F5-252C-0743-A6F1-000BE3681DAA}"/>
              </a:ext>
            </a:extLst>
          </p:cNvPr>
          <p:cNvSpPr txBox="1">
            <a:spLocks/>
          </p:cNvSpPr>
          <p:nvPr/>
        </p:nvSpPr>
        <p:spPr>
          <a:xfrm>
            <a:off x="474218" y="2452985"/>
            <a:ext cx="4421632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프로그램 전반에서 사용할 </a:t>
            </a:r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전역 변수들을 선언</a:t>
            </a:r>
            <a:endParaRPr lang="ko-KR" altLang="en-US" sz="2800" kern="0" spc="0" dirty="0">
              <a:solidFill>
                <a:srgbClr val="FF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6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67475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A213-E13B-CD4F-2027-C5E2A24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문자 </a:t>
            </a:r>
            <a:r>
              <a:rPr lang="en-US" altLang="ko-KR" b="1" dirty="0"/>
              <a:t>LCD</a:t>
            </a:r>
            <a:r>
              <a:rPr lang="ko-KR" altLang="en-US" b="1" dirty="0"/>
              <a:t>에 문자열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A1537-AF75-0B8A-2876-450CCCCFE748}"/>
              </a:ext>
            </a:extLst>
          </p:cNvPr>
          <p:cNvSpPr txBox="1"/>
          <p:nvPr/>
        </p:nvSpPr>
        <p:spPr>
          <a:xfrm>
            <a:off x="1443482" y="1840444"/>
            <a:ext cx="9156700" cy="44689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print(const char *P){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("Can't open Character LCD.\n");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exit(0);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P,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strnlen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(P, MAX_CLCD_BYTES));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81783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0ABC9-4C72-2C81-2D98-A26F5FD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초기 화면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5F69E-6304-9D63-E18B-66511648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452624"/>
            <a:ext cx="5456682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게임 시작 전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사용자에게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시작 버튼을 누르도록 지시하는 메뉴를 출력</a:t>
            </a:r>
            <a:endParaRPr lang="en-US" altLang="ko-KR" sz="2400" b="1" kern="0" spc="0" dirty="0">
              <a:solidFill>
                <a:srgbClr val="FF0000"/>
              </a:solidFill>
              <a:effectLst/>
              <a:latin typeface="한컴바탕"/>
              <a:ea typeface="한컴바탕"/>
            </a:endParaRPr>
          </a:p>
          <a:p>
            <a:pPr marL="0" indent="0">
              <a:buNone/>
            </a:pPr>
            <a:endParaRPr lang="en-US" altLang="ko-KR" sz="2400" b="1" kern="0" spc="0" dirty="0">
              <a:solidFill>
                <a:srgbClr val="000000"/>
              </a:solidFill>
              <a:latin typeface="한컴바탕"/>
              <a:ea typeface="한컴바탕"/>
            </a:endParaRPr>
          </a:p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사용자가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딥 스위치를 누를 때까지 대기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6B9AB-F1C0-7E1E-D1DD-ECCE03436C2C}"/>
              </a:ext>
            </a:extLst>
          </p:cNvPr>
          <p:cNvSpPr txBox="1"/>
          <p:nvPr/>
        </p:nvSpPr>
        <p:spPr>
          <a:xfrm>
            <a:off x="6743700" y="0"/>
            <a:ext cx="5524500" cy="69311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beforeGame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 Memory Game: Press Start 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do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while ((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0x80) == 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[7],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(2000000);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25199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35AAC-F652-552A-3584-4F71B059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모드 선택 화면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43BC6-5BE7-F0E4-3A9C-9B79217ADC1C}"/>
              </a:ext>
            </a:extLst>
          </p:cNvPr>
          <p:cNvSpPr txBox="1"/>
          <p:nvPr/>
        </p:nvSpPr>
        <p:spPr>
          <a:xfrm>
            <a:off x="675132" y="2692792"/>
            <a:ext cx="5524500" cy="397647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displayMode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-1;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print("Select Mode: 4x4 6x6 8x8 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7DAF7-F530-A38E-A275-3A11ED80CE47}"/>
              </a:ext>
            </a:extLst>
          </p:cNvPr>
          <p:cNvSpPr txBox="1"/>
          <p:nvPr/>
        </p:nvSpPr>
        <p:spPr>
          <a:xfrm>
            <a:off x="6845300" y="0"/>
            <a:ext cx="5276850" cy="7133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(5000000);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0x0F;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0x00)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2;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0x01)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4;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0x03)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6;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0x07)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8;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size;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178AF83-D30C-FC11-D03F-34E40ED4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2110918"/>
            <a:ext cx="5456682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FF0000"/>
                </a:solidFill>
                <a:latin typeface="한컴바탕"/>
              </a:rPr>
              <a:t>사용자가 모드</a:t>
            </a:r>
            <a:r>
              <a:rPr lang="ko-KR" altLang="en-US" sz="2400" b="1" kern="0" spc="0" dirty="0">
                <a:latin typeface="한컴바탕"/>
              </a:rPr>
              <a:t>에 따라 </a:t>
            </a:r>
            <a:r>
              <a:rPr lang="ko-KR" altLang="en-US" sz="2400" b="1" kern="0" spc="0" dirty="0">
                <a:solidFill>
                  <a:srgbClr val="FF0000"/>
                </a:solidFill>
                <a:latin typeface="한컴바탕"/>
              </a:rPr>
              <a:t>선택 가능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4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9BB64-9285-1A63-5A15-072FF74B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난이도 선택 화면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6CEEE-A9B9-EEAA-6556-FD05E566A987}"/>
              </a:ext>
            </a:extLst>
          </p:cNvPr>
          <p:cNvSpPr txBox="1"/>
          <p:nvPr/>
        </p:nvSpPr>
        <p:spPr>
          <a:xfrm>
            <a:off x="571500" y="1722882"/>
            <a:ext cx="5524500" cy="49176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displayLevel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-1;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print("Select Level: Easy Normal Hard");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(5000000);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0xF0;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E1ED6-BC4D-D3AD-C0DB-7D98C1CCF093}"/>
              </a:ext>
            </a:extLst>
          </p:cNvPr>
          <p:cNvSpPr txBox="1"/>
          <p:nvPr/>
        </p:nvSpPr>
        <p:spPr>
          <a:xfrm>
            <a:off x="6318250" y="0"/>
            <a:ext cx="6068568" cy="746050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0x00)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1;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0x10)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3;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0x30)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5;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[1],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0x70)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8;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[1],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[2],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537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8DD0-E427-6959-1F5D-62B7BAB0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랜덤 패턴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6DBDA-AB06-A83C-F20C-D46BD63C5E4B}"/>
              </a:ext>
            </a:extLst>
          </p:cNvPr>
          <p:cNvSpPr txBox="1"/>
          <p:nvPr/>
        </p:nvSpPr>
        <p:spPr>
          <a:xfrm>
            <a:off x="7359650" y="224282"/>
            <a:ext cx="4559300" cy="603363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for (int j = 0; j &lt;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j++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row = rand() %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col = rand() %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data[row] |= (0x80 &gt;&gt; col);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&amp;data, 10);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countdown_pattern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data;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F26B6-CD13-EDA0-8159-02541A13A0C4}"/>
              </a:ext>
            </a:extLst>
          </p:cNvPr>
          <p:cNvSpPr txBox="1"/>
          <p:nvPr/>
        </p:nvSpPr>
        <p:spPr>
          <a:xfrm>
            <a:off x="723900" y="1891586"/>
            <a:ext cx="6400800" cy="44744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char*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randot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size,int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open(dot, O_RDWR);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dot);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NULL;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while (1)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for (int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0;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10;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++)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data[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] = 0x00;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650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3077-3B06-3B9B-F666-700B63E7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MAIN </a:t>
            </a:r>
            <a:r>
              <a:rPr lang="ko-KR" altLang="en-US" b="1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E8643-2402-F506-9E16-0CC0A619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68" y="2281174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 장치 파일을 열고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</a:p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게임의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각 단계를 순서대로 실행</a:t>
            </a:r>
            <a:endParaRPr lang="ko-KR" altLang="en-US" sz="2400" kern="0" spc="0" dirty="0">
              <a:solidFill>
                <a:srgbClr val="FF0000"/>
              </a:solidFill>
              <a:effectLst/>
              <a:latin typeface="한컴바탕"/>
            </a:endParaRPr>
          </a:p>
          <a:p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F598-65D4-5534-36D4-F1EA7242B7CE}"/>
              </a:ext>
            </a:extLst>
          </p:cNvPr>
          <p:cNvSpPr txBox="1"/>
          <p:nvPr/>
        </p:nvSpPr>
        <p:spPr>
          <a:xfrm>
            <a:off x="5683250" y="363117"/>
            <a:ext cx="6400800" cy="59462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main(){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open(led,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led);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exit(0);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beforeGame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size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displayMode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displayLevel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char* result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randot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(size,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3263106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1156</Words>
  <Application>Microsoft Office PowerPoint</Application>
  <PresentationFormat>와이드스크린</PresentationFormat>
  <Paragraphs>170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Microsoft GothicNeo</vt:lpstr>
      <vt:lpstr>Microsoft GothicNeo (본문)</vt:lpstr>
      <vt:lpstr>맑은 고딕</vt:lpstr>
      <vt:lpstr>한컴바탕</vt:lpstr>
      <vt:lpstr>Arial</vt:lpstr>
      <vt:lpstr>Calibri</vt:lpstr>
      <vt:lpstr>AccentBoxVTI</vt:lpstr>
      <vt:lpstr>PowerPoint 프레젠테이션</vt:lpstr>
      <vt:lpstr>헤더 파일과 매크로 정의</vt:lpstr>
      <vt:lpstr>변수 선언</vt:lpstr>
      <vt:lpstr>문자 LCD에 문자열 출력</vt:lpstr>
      <vt:lpstr>초기 화면 출력</vt:lpstr>
      <vt:lpstr>모드 선택 화면 출력</vt:lpstr>
      <vt:lpstr>난이도 선택 화면 출력</vt:lpstr>
      <vt:lpstr>랜덤 패턴 생성</vt:lpstr>
      <vt:lpstr>MAIN 함수</vt:lpstr>
      <vt:lpstr>CLCD 초기 화면</vt:lpstr>
      <vt:lpstr>CLCD 모드 선택 </vt:lpstr>
      <vt:lpstr>CLCD 난이도 선택 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정아현</dc:creator>
  <cp:lastModifiedBy>Gyulim Song</cp:lastModifiedBy>
  <cp:revision>128</cp:revision>
  <dcterms:created xsi:type="dcterms:W3CDTF">2024-05-22T09:46:21Z</dcterms:created>
  <dcterms:modified xsi:type="dcterms:W3CDTF">2024-06-11T02:45:18Z</dcterms:modified>
</cp:coreProperties>
</file>